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256" r:id="rId2"/>
    <p:sldId id="278" r:id="rId3"/>
    <p:sldId id="272" r:id="rId4"/>
    <p:sldId id="280" r:id="rId5"/>
    <p:sldId id="281" r:id="rId6"/>
    <p:sldId id="273" r:id="rId7"/>
    <p:sldId id="28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D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58" autoAdjust="0"/>
    <p:restoredTop sz="94660"/>
  </p:normalViewPr>
  <p:slideViewPr>
    <p:cSldViewPr>
      <p:cViewPr varScale="1">
        <p:scale>
          <a:sx n="105" d="100"/>
          <a:sy n="105" d="100"/>
        </p:scale>
        <p:origin x="55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11667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27398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81120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402503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27695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10747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13423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79712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77740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189980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2221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EBEB4F3-E62C-466B-B5AE-25894002BE89}" type="datetimeFigureOut">
              <a:rPr lang="en-US" smtClean="0"/>
              <a:pPr>
                <a:defRPr/>
              </a:pPr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B2542-144C-45B1-A600-CC213DD9518A}" type="slidenum">
              <a:rPr lang="en-US" altLang="bg-BG" smtClean="0"/>
              <a:pPr/>
              <a:t>‹#›</a:t>
            </a:fld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7902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FDD5E-EA63-48E2-9629-7E17C0CA6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62272" y="2402992"/>
            <a:ext cx="9468544" cy="205201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bg-BG" sz="65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itchFamily="66" charset="0"/>
              </a:rPr>
              <a:t>Създаване на българската държава</a:t>
            </a:r>
            <a:endParaRPr lang="en-US" sz="65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CB8837-B29E-4DAA-8D5A-122A507C2F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bg-BG" sz="3800"/>
              <a:t>      </a:t>
            </a:r>
            <a:endParaRPr lang="en-US" sz="3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ECB8837-B29E-4DAA-8D5A-122A507C2F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bg-BG" dirty="0"/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bg-BG" sz="3800" dirty="0"/>
              <a:t>      </a:t>
            </a:r>
            <a:endParaRPr lang="en-US" sz="3800" dirty="0"/>
          </a:p>
        </p:txBody>
      </p:sp>
      <p:grpSp>
        <p:nvGrpSpPr>
          <p:cNvPr id="2" name="Групиране 1">
            <a:extLst>
              <a:ext uri="{FF2B5EF4-FFF2-40B4-BE49-F238E27FC236}">
                <a16:creationId xmlns:a16="http://schemas.microsoft.com/office/drawing/2014/main" id="{DC06F437-5484-45F7-9217-C08157FBE7E2}"/>
              </a:ext>
            </a:extLst>
          </p:cNvPr>
          <p:cNvGrpSpPr/>
          <p:nvPr/>
        </p:nvGrpSpPr>
        <p:grpSpPr>
          <a:xfrm>
            <a:off x="971461" y="504380"/>
            <a:ext cx="7201078" cy="5849240"/>
            <a:chOff x="971461" y="676104"/>
            <a:chExt cx="7201078" cy="5849240"/>
          </a:xfrm>
        </p:grpSpPr>
        <p:pic>
          <p:nvPicPr>
            <p:cNvPr id="9" name="Картина 8">
              <a:extLst>
                <a:ext uri="{FF2B5EF4-FFF2-40B4-BE49-F238E27FC236}">
                  <a16:creationId xmlns:a16="http://schemas.microsoft.com/office/drawing/2014/main" id="{2F35C2B7-9389-4E87-9596-68F5A226A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461" y="676104"/>
              <a:ext cx="7201078" cy="5505792"/>
            </a:xfrm>
            <a:prstGeom prst="rect">
              <a:avLst/>
            </a:prstGeom>
          </p:spPr>
        </p:pic>
        <p:sp>
          <p:nvSpPr>
            <p:cNvPr id="4" name="Текстово поле 3">
              <a:extLst>
                <a:ext uri="{FF2B5EF4-FFF2-40B4-BE49-F238E27FC236}">
                  <a16:creationId xmlns:a16="http://schemas.microsoft.com/office/drawing/2014/main" id="{AAD5EFAC-EB10-4E86-BBE9-0E08BC6D4238}"/>
                </a:ext>
              </a:extLst>
            </p:cNvPr>
            <p:cNvSpPr txBox="1"/>
            <p:nvPr/>
          </p:nvSpPr>
          <p:spPr>
            <a:xfrm>
              <a:off x="2771800" y="6186790"/>
              <a:ext cx="3600400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Създаване</a:t>
              </a:r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на </a:t>
              </a:r>
              <a:r>
                <a:rPr lang="ru-RU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българската</a:t>
              </a:r>
              <a:r>
                <a:rPr lang="ru-RU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</a:t>
              </a:r>
              <a:r>
                <a:rPr lang="ru-RU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държава</a:t>
              </a:r>
              <a:endPara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633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828"/>
            <a:ext cx="7467600" cy="8509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bg-BG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itchFamily="66" charset="0"/>
              </a:rPr>
              <a:t>Хан Аспарух 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571" y="908720"/>
            <a:ext cx="8891925" cy="3202841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Хан Аспарух заселил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българите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 север от р.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Дунав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в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областта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Онгъл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През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680 г. Византия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започнала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война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срещу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българите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Хан Аспарух разбил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византийската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армия 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преминал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р.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Дунав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През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681 година Византия била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принудена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да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сключи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мир и да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признае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българската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държава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Столица на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държавата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станала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Плиска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bg-BG" sz="22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8" name="Групиране 27">
            <a:extLst>
              <a:ext uri="{FF2B5EF4-FFF2-40B4-BE49-F238E27FC236}">
                <a16:creationId xmlns:a16="http://schemas.microsoft.com/office/drawing/2014/main" id="{15304AC6-A38C-40DC-8BAF-FAB9FFEA8CAD}"/>
              </a:ext>
            </a:extLst>
          </p:cNvPr>
          <p:cNvGrpSpPr/>
          <p:nvPr/>
        </p:nvGrpSpPr>
        <p:grpSpPr>
          <a:xfrm>
            <a:off x="1475656" y="4005064"/>
            <a:ext cx="7257081" cy="2753858"/>
            <a:chOff x="1475656" y="4005064"/>
            <a:chExt cx="7257081" cy="2753858"/>
          </a:xfrm>
        </p:grpSpPr>
        <p:pic>
          <p:nvPicPr>
            <p:cNvPr id="25" name="Картина 24">
              <a:extLst>
                <a:ext uri="{FF2B5EF4-FFF2-40B4-BE49-F238E27FC236}">
                  <a16:creationId xmlns:a16="http://schemas.microsoft.com/office/drawing/2014/main" id="{4974C810-1002-4035-80E3-558F764DD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656" y="4005064"/>
              <a:ext cx="3945827" cy="2753858"/>
            </a:xfrm>
            <a:prstGeom prst="rect">
              <a:avLst/>
            </a:prstGeom>
          </p:spPr>
        </p:pic>
        <p:sp>
          <p:nvSpPr>
            <p:cNvPr id="27" name="Текстово поле 26">
              <a:extLst>
                <a:ext uri="{FF2B5EF4-FFF2-40B4-BE49-F238E27FC236}">
                  <a16:creationId xmlns:a16="http://schemas.microsoft.com/office/drawing/2014/main" id="{F5B28900-0A53-485C-AFC3-BD4CFA3487A3}"/>
                </a:ext>
              </a:extLst>
            </p:cNvPr>
            <p:cNvSpPr txBox="1"/>
            <p:nvPr/>
          </p:nvSpPr>
          <p:spPr>
            <a:xfrm>
              <a:off x="5292081" y="6235702"/>
              <a:ext cx="34406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Българите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преминават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през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Дунав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, худ.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Димитър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Гюдженов</a:t>
              </a:r>
              <a:endParaRPr lang="bg-BG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867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1836"/>
            <a:ext cx="7467600" cy="8509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bg-BG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itchFamily="66" charset="0"/>
              </a:rPr>
              <a:t>Хан Тервел 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571" y="908721"/>
            <a:ext cx="8891925" cy="266429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Хан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Тервел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бил наследник на хан Аспарух.</a:t>
            </a: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Византия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отстъпила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България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областта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Загоре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Хан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Тервел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се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притекъл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помощ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 Византия,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когато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столицата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им била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обсадена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от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арабите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Така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Балканите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 Европа били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спасени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от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тяхното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нашествие.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bg-BG" sz="22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5" name="Групиране 4">
            <a:extLst>
              <a:ext uri="{FF2B5EF4-FFF2-40B4-BE49-F238E27FC236}">
                <a16:creationId xmlns:a16="http://schemas.microsoft.com/office/drawing/2014/main" id="{FFB9A84D-0C6D-4DFA-B9C6-A4722BD21B66}"/>
              </a:ext>
            </a:extLst>
          </p:cNvPr>
          <p:cNvGrpSpPr/>
          <p:nvPr/>
        </p:nvGrpSpPr>
        <p:grpSpPr>
          <a:xfrm>
            <a:off x="2699792" y="3173345"/>
            <a:ext cx="3744416" cy="3684655"/>
            <a:chOff x="2267744" y="3173345"/>
            <a:chExt cx="3744416" cy="3684655"/>
          </a:xfrm>
        </p:grpSpPr>
        <p:pic>
          <p:nvPicPr>
            <p:cNvPr id="4" name="Картина 3">
              <a:extLst>
                <a:ext uri="{FF2B5EF4-FFF2-40B4-BE49-F238E27FC236}">
                  <a16:creationId xmlns:a16="http://schemas.microsoft.com/office/drawing/2014/main" id="{7D69007F-5AB4-474A-9D31-D6A0F87B0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7744" y="3173345"/>
              <a:ext cx="3744416" cy="3371496"/>
            </a:xfrm>
            <a:prstGeom prst="rect">
              <a:avLst/>
            </a:prstGeom>
          </p:spPr>
        </p:pic>
        <p:sp>
          <p:nvSpPr>
            <p:cNvPr id="8" name="Текстово поле 7">
              <a:extLst>
                <a:ext uri="{FF2B5EF4-FFF2-40B4-BE49-F238E27FC236}">
                  <a16:creationId xmlns:a16="http://schemas.microsoft.com/office/drawing/2014/main" id="{975BFAE9-FCF8-4D51-A95E-3FDB53D35585}"/>
                </a:ext>
              </a:extLst>
            </p:cNvPr>
            <p:cNvSpPr txBox="1"/>
            <p:nvPr/>
          </p:nvSpPr>
          <p:spPr>
            <a:xfrm>
              <a:off x="3075503" y="6550223"/>
              <a:ext cx="21288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Мадарският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конник</a:t>
              </a:r>
              <a:endParaRPr lang="bg-BG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280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1836"/>
            <a:ext cx="7467600" cy="8509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bg-BG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itchFamily="66" charset="0"/>
              </a:rPr>
              <a:t>Хан Крум 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571" y="1052736"/>
            <a:ext cx="8891925" cy="201622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Разширява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границите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България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ru-RU" sz="22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Побеждава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византийския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император Никифор в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битката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при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Върбишкия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проход.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Създава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писани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закони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общи за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славяни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и </a:t>
            </a:r>
            <a:r>
              <a:rPr lang="ru-RU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българи</a:t>
            </a:r>
            <a:r>
              <a:rPr lang="ru-RU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bg-BG" sz="22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" name="Групиране 2">
            <a:extLst>
              <a:ext uri="{FF2B5EF4-FFF2-40B4-BE49-F238E27FC236}">
                <a16:creationId xmlns:a16="http://schemas.microsoft.com/office/drawing/2014/main" id="{6D570521-E4F1-4E09-967C-68E179764117}"/>
              </a:ext>
            </a:extLst>
          </p:cNvPr>
          <p:cNvGrpSpPr/>
          <p:nvPr/>
        </p:nvGrpSpPr>
        <p:grpSpPr>
          <a:xfrm>
            <a:off x="893993" y="2780928"/>
            <a:ext cx="2741903" cy="4136846"/>
            <a:chOff x="749977" y="2780928"/>
            <a:chExt cx="2741903" cy="4136846"/>
          </a:xfrm>
        </p:grpSpPr>
        <p:pic>
          <p:nvPicPr>
            <p:cNvPr id="4" name="Picture 2" descr="http://upload.wikimedia.org/wikipedia/commons/3/3b/Krum_celebrates.jpg">
              <a:extLst>
                <a:ext uri="{FF2B5EF4-FFF2-40B4-BE49-F238E27FC236}">
                  <a16:creationId xmlns:a16="http://schemas.microsoft.com/office/drawing/2014/main" id="{4BC20874-DB61-4BDE-99B0-29124F55CC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977" y="2780928"/>
              <a:ext cx="2741903" cy="3597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Текстово поле 4">
              <a:extLst>
                <a:ext uri="{FF2B5EF4-FFF2-40B4-BE49-F238E27FC236}">
                  <a16:creationId xmlns:a16="http://schemas.microsoft.com/office/drawing/2014/main" id="{37F60ED9-09A3-4085-8B7E-AFF15A1F296E}"/>
                </a:ext>
              </a:extLst>
            </p:cNvPr>
            <p:cNvSpPr txBox="1"/>
            <p:nvPr/>
          </p:nvSpPr>
          <p:spPr>
            <a:xfrm>
              <a:off x="976636" y="6394554"/>
              <a:ext cx="22885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Хан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Крум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празнува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победата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над Никифор</a:t>
              </a:r>
              <a:endParaRPr lang="bg-BG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6" name="Picture 2" descr="http://www.chudesa.net/wp-content/uploads/2011/04/krum.jpg">
            <a:extLst>
              <a:ext uri="{FF2B5EF4-FFF2-40B4-BE49-F238E27FC236}">
                <a16:creationId xmlns:a16="http://schemas.microsoft.com/office/drawing/2014/main" id="{061308F6-F6BC-42A4-9E25-8ADF300B28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49098" y="3356992"/>
            <a:ext cx="3939326" cy="2942628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30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624"/>
            <a:ext cx="7467600" cy="8509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bg-BG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itchFamily="66" charset="0"/>
              </a:rPr>
              <a:t>Хан Омуртаг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571" y="908720"/>
            <a:ext cx="9030547" cy="1800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Сключва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първият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30-годишен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мирен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договор с Византия.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Възстановява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опожарената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столица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Плиска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Започва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строителство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на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пътища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мостове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дворци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grpSp>
        <p:nvGrpSpPr>
          <p:cNvPr id="26" name="Групиране 25">
            <a:extLst>
              <a:ext uri="{FF2B5EF4-FFF2-40B4-BE49-F238E27FC236}">
                <a16:creationId xmlns:a16="http://schemas.microsoft.com/office/drawing/2014/main" id="{51B0E110-0EF8-4E14-9C57-5EAE46CFCB73}"/>
              </a:ext>
            </a:extLst>
          </p:cNvPr>
          <p:cNvGrpSpPr/>
          <p:nvPr/>
        </p:nvGrpSpPr>
        <p:grpSpPr>
          <a:xfrm>
            <a:off x="3923928" y="2492896"/>
            <a:ext cx="4879241" cy="4393135"/>
            <a:chOff x="5554549" y="3068960"/>
            <a:chExt cx="3518440" cy="3465676"/>
          </a:xfrm>
        </p:grpSpPr>
        <p:sp>
          <p:nvSpPr>
            <p:cNvPr id="19" name="Текстово поле 18">
              <a:extLst>
                <a:ext uri="{FF2B5EF4-FFF2-40B4-BE49-F238E27FC236}">
                  <a16:creationId xmlns:a16="http://schemas.microsoft.com/office/drawing/2014/main" id="{57422870-3965-4F8C-AFBD-87B00ABE8D35}"/>
                </a:ext>
              </a:extLst>
            </p:cNvPr>
            <p:cNvSpPr txBox="1"/>
            <p:nvPr/>
          </p:nvSpPr>
          <p:spPr>
            <a:xfrm>
              <a:off x="5554549" y="6165304"/>
              <a:ext cx="3518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Медальонът на хан Омуртаг</a:t>
              </a:r>
            </a:p>
          </p:txBody>
        </p:sp>
        <p:pic>
          <p:nvPicPr>
            <p:cNvPr id="24" name="Картина 23">
              <a:extLst>
                <a:ext uri="{FF2B5EF4-FFF2-40B4-BE49-F238E27FC236}">
                  <a16:creationId xmlns:a16="http://schemas.microsoft.com/office/drawing/2014/main" id="{E62AC6F3-4DFF-49FB-A926-C57D01BEE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8581" y="3068960"/>
              <a:ext cx="3010377" cy="3038957"/>
            </a:xfrm>
            <a:prstGeom prst="rect">
              <a:avLst/>
            </a:prstGeom>
          </p:spPr>
        </p:pic>
      </p:grpSp>
      <p:grpSp>
        <p:nvGrpSpPr>
          <p:cNvPr id="6" name="Групиране 5">
            <a:extLst>
              <a:ext uri="{FF2B5EF4-FFF2-40B4-BE49-F238E27FC236}">
                <a16:creationId xmlns:a16="http://schemas.microsoft.com/office/drawing/2014/main" id="{69CEAD2F-0DA5-4AFD-ABFC-1791C3EA120A}"/>
              </a:ext>
            </a:extLst>
          </p:cNvPr>
          <p:cNvGrpSpPr/>
          <p:nvPr/>
        </p:nvGrpSpPr>
        <p:grpSpPr>
          <a:xfrm>
            <a:off x="611560" y="2420888"/>
            <a:ext cx="3019947" cy="4426335"/>
            <a:chOff x="487510" y="2420888"/>
            <a:chExt cx="3019947" cy="4426335"/>
          </a:xfrm>
        </p:grpSpPr>
        <p:pic>
          <p:nvPicPr>
            <p:cNvPr id="4" name="Картина 3">
              <a:extLst>
                <a:ext uri="{FF2B5EF4-FFF2-40B4-BE49-F238E27FC236}">
                  <a16:creationId xmlns:a16="http://schemas.microsoft.com/office/drawing/2014/main" id="{AA4761D3-F66D-45E8-B47C-DA38DA987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413" y="2420888"/>
              <a:ext cx="2712141" cy="3861572"/>
            </a:xfrm>
            <a:prstGeom prst="rect">
              <a:avLst/>
            </a:prstGeom>
          </p:spPr>
        </p:pic>
        <p:sp>
          <p:nvSpPr>
            <p:cNvPr id="5" name="Правоъгълник 4">
              <a:extLst>
                <a:ext uri="{FF2B5EF4-FFF2-40B4-BE49-F238E27FC236}">
                  <a16:creationId xmlns:a16="http://schemas.microsoft.com/office/drawing/2014/main" id="{21025940-F298-4C13-B753-51F2DCAB7251}"/>
                </a:ext>
              </a:extLst>
            </p:cNvPr>
            <p:cNvSpPr/>
            <p:nvPr/>
          </p:nvSpPr>
          <p:spPr>
            <a:xfrm>
              <a:off x="487510" y="6200892"/>
              <a:ext cx="301994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Хан </a:t>
              </a:r>
              <a:r>
                <a:rPr lang="ru-RU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Омуртаг</a:t>
              </a:r>
              <a:r>
                <a:rPr lang="ru-RU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, </a:t>
              </a:r>
              <a:r>
                <a:rPr lang="ru-RU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Мадридски</a:t>
              </a:r>
              <a:r>
                <a:rPr lang="ru-RU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 </a:t>
              </a:r>
              <a:r>
                <a:rPr lang="ru-RU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ръкопис</a:t>
              </a:r>
              <a:r>
                <a:rPr lang="ru-RU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, 12. век</a:t>
              </a:r>
              <a:endParaRPr lang="bg-BG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386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28CE7-45FC-4FC2-9B1A-0CDCA6BF4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624"/>
            <a:ext cx="7467600" cy="8509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bg-BG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mic Sans MS" pitchFamily="66" charset="0"/>
              </a:rPr>
              <a:t>Плиска 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Comic Sans MS" pitchFamily="66" charset="0"/>
            </a:endParaRP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9A7EA7F-EF6F-4613-9A43-EA033B60E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571" y="764704"/>
            <a:ext cx="9030547" cy="1800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Плиска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имала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крепостна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стена –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висока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до 12 метра, с бойни кули.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Зад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стената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се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намирал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ханският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дворец.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Най-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внушително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светилище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била </a:t>
            </a:r>
            <a:r>
              <a:rPr lang="ru-RU" altLang="bg-BG" sz="2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голямата</a:t>
            </a:r>
            <a:r>
              <a:rPr lang="ru-RU" altLang="bg-BG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базилика.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07FEB52A-368E-4013-A34A-25170AD14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64904"/>
            <a:ext cx="3622792" cy="4105831"/>
          </a:xfrm>
          <a:prstGeom prst="rect">
            <a:avLst/>
          </a:prstGeom>
        </p:spPr>
      </p:pic>
      <p:grpSp>
        <p:nvGrpSpPr>
          <p:cNvPr id="7" name="Групиране 6">
            <a:extLst>
              <a:ext uri="{FF2B5EF4-FFF2-40B4-BE49-F238E27FC236}">
                <a16:creationId xmlns:a16="http://schemas.microsoft.com/office/drawing/2014/main" id="{C20E6C86-D149-498B-B245-7AE5B72C46ED}"/>
              </a:ext>
            </a:extLst>
          </p:cNvPr>
          <p:cNvGrpSpPr/>
          <p:nvPr/>
        </p:nvGrpSpPr>
        <p:grpSpPr>
          <a:xfrm>
            <a:off x="4238799" y="3050171"/>
            <a:ext cx="4643839" cy="3807829"/>
            <a:chOff x="4238799" y="3050171"/>
            <a:chExt cx="4643839" cy="3807829"/>
          </a:xfrm>
        </p:grpSpPr>
        <p:sp>
          <p:nvSpPr>
            <p:cNvPr id="17" name="Текстово поле 16">
              <a:extLst>
                <a:ext uri="{FF2B5EF4-FFF2-40B4-BE49-F238E27FC236}">
                  <a16:creationId xmlns:a16="http://schemas.microsoft.com/office/drawing/2014/main" id="{EEF972E4-F793-4D17-BF49-42C603C094DC}"/>
                </a:ext>
              </a:extLst>
            </p:cNvPr>
            <p:cNvSpPr txBox="1"/>
            <p:nvPr/>
          </p:nvSpPr>
          <p:spPr>
            <a:xfrm>
              <a:off x="4238799" y="6488668"/>
              <a:ext cx="46438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omic Sans MS" panose="030F0702030302020204" pitchFamily="66" charset="0"/>
                </a:rPr>
                <a:t>Плиска, Голямата базилика</a:t>
              </a:r>
            </a:p>
          </p:txBody>
        </p:sp>
        <p:pic>
          <p:nvPicPr>
            <p:cNvPr id="6" name="Картина 5">
              <a:extLst>
                <a:ext uri="{FF2B5EF4-FFF2-40B4-BE49-F238E27FC236}">
                  <a16:creationId xmlns:a16="http://schemas.microsoft.com/office/drawing/2014/main" id="{3306FF45-F496-48CD-B57E-E072BE1E5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799" y="3050171"/>
              <a:ext cx="4643839" cy="34384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937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Попътна струя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Тема н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леди тел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576</TotalTime>
  <Words>225</Words>
  <Application>Microsoft Office PowerPoint</Application>
  <PresentationFormat>Презентация на цял екран (4:3)</PresentationFormat>
  <Paragraphs>39</Paragraphs>
  <Slides>7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Wingdings</vt:lpstr>
      <vt:lpstr>Office Theme</vt:lpstr>
      <vt:lpstr>Създаване на българската държава</vt:lpstr>
      <vt:lpstr>Презентация на PowerPoint</vt:lpstr>
      <vt:lpstr>Хан Аспарух </vt:lpstr>
      <vt:lpstr>Хан Тервел </vt:lpstr>
      <vt:lpstr>Хан Крум </vt:lpstr>
      <vt:lpstr>Хан Омуртаг</vt:lpstr>
      <vt:lpstr>Плиска 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Траките</dc:title>
  <dc:creator>Your User Name</dc:creator>
  <cp:lastModifiedBy>Людмил К. Бонев</cp:lastModifiedBy>
  <cp:revision>63</cp:revision>
  <dcterms:created xsi:type="dcterms:W3CDTF">2012-10-16T15:49:21Z</dcterms:created>
  <dcterms:modified xsi:type="dcterms:W3CDTF">2022-02-14T09:14:27Z</dcterms:modified>
</cp:coreProperties>
</file>